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7"/>
  </p:notesMasterIdLst>
  <p:sldIdLst>
    <p:sldId id="256" r:id="rId2"/>
    <p:sldId id="258" r:id="rId3"/>
    <p:sldId id="296" r:id="rId4"/>
    <p:sldId id="297" r:id="rId5"/>
    <p:sldId id="298" r:id="rId6"/>
    <p:sldId id="288" r:id="rId7"/>
    <p:sldId id="270" r:id="rId8"/>
    <p:sldId id="290" r:id="rId9"/>
    <p:sldId id="289" r:id="rId10"/>
    <p:sldId id="291" r:id="rId11"/>
    <p:sldId id="294" r:id="rId12"/>
    <p:sldId id="299" r:id="rId13"/>
    <p:sldId id="300" r:id="rId14"/>
    <p:sldId id="301" r:id="rId15"/>
    <p:sldId id="302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4" r:id="rId24"/>
    <p:sldId id="316" r:id="rId25"/>
    <p:sldId id="282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HY견고딕" panose="02030600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휴먼둥근헤드라인" panose="02030504000101010101" pitchFamily="18" charset="-127"/>
      <p:regular r:id="rId3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82" d="100"/>
          <a:sy n="82" d="100"/>
        </p:scale>
        <p:origin x="571" y="91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48263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빅데이터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 조현준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MMS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(MVC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패턴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595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A6C5E-F369-4543-9ADE-AE57A88EAAB2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MemberDeleteService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56B2EF0-1A30-4266-A504-FA04CC08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1" y="1317744"/>
            <a:ext cx="8441898" cy="511412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B956447-746A-4C08-B283-7294B63B7642}"/>
              </a:ext>
            </a:extLst>
          </p:cNvPr>
          <p:cNvSpPr/>
          <p:nvPr/>
        </p:nvSpPr>
        <p:spPr>
          <a:xfrm>
            <a:off x="2171564" y="5229200"/>
            <a:ext cx="2152203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50448C-356F-495C-81B7-BF180BB1540D}"/>
              </a:ext>
            </a:extLst>
          </p:cNvPr>
          <p:cNvCxnSpPr>
            <a:stCxn id="4" idx="6"/>
          </p:cNvCxnSpPr>
          <p:nvPr/>
        </p:nvCxnSpPr>
        <p:spPr>
          <a:xfrm flipV="1">
            <a:off x="4323767" y="3676785"/>
            <a:ext cx="5048597" cy="175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AE344-17A5-4ABE-8A3B-DF0AF8C67A7D}"/>
              </a:ext>
            </a:extLst>
          </p:cNvPr>
          <p:cNvSpPr txBox="1"/>
          <p:nvPr/>
        </p:nvSpPr>
        <p:spPr>
          <a:xfrm>
            <a:off x="9372364" y="249289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containsKey</a:t>
            </a:r>
            <a:r>
              <a:rPr lang="en-US" altLang="ko-KR" dirty="0"/>
              <a:t>(a) : HashMap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 중 </a:t>
            </a:r>
            <a:r>
              <a:rPr lang="en-US" altLang="ko-KR" dirty="0"/>
              <a:t>a</a:t>
            </a:r>
            <a:r>
              <a:rPr lang="ko-KR" altLang="en-US" dirty="0"/>
              <a:t>가 존재하면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040D5-6C76-402D-985B-C7EB71BDDC97}"/>
              </a:ext>
            </a:extLst>
          </p:cNvPr>
          <p:cNvSpPr txBox="1"/>
          <p:nvPr/>
        </p:nvSpPr>
        <p:spPr>
          <a:xfrm>
            <a:off x="9372364" y="387115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remove(a) : HashMap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값이 </a:t>
            </a:r>
            <a:r>
              <a:rPr lang="en-US" altLang="ko-KR" dirty="0"/>
              <a:t>a</a:t>
            </a:r>
            <a:r>
              <a:rPr lang="ko-KR" altLang="en-US" dirty="0"/>
              <a:t>인 데이터 쌍으로 삭제</a:t>
            </a:r>
            <a:r>
              <a:rPr lang="en-US" altLang="ko-KR" dirty="0"/>
              <a:t>(Key, Value </a:t>
            </a:r>
            <a:r>
              <a:rPr lang="ko-KR" altLang="en-US" dirty="0"/>
              <a:t>둘 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6E2B77-AFD4-4230-803D-967F436B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4" y="1376813"/>
            <a:ext cx="7335814" cy="1692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EE7C39-29F4-4E14-A5C8-2BF27485E338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MemberListService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297924D-8BC3-4C2E-8672-42DB92B61123}"/>
              </a:ext>
            </a:extLst>
          </p:cNvPr>
          <p:cNvSpPr/>
          <p:nvPr/>
        </p:nvSpPr>
        <p:spPr>
          <a:xfrm>
            <a:off x="3251684" y="2384884"/>
            <a:ext cx="86736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7DDCA6-EA8D-4BA5-B9B7-24AF89F3B8AE}"/>
              </a:ext>
            </a:extLst>
          </p:cNvPr>
          <p:cNvCxnSpPr>
            <a:cxnSpLocks/>
          </p:cNvCxnSpPr>
          <p:nvPr/>
        </p:nvCxnSpPr>
        <p:spPr>
          <a:xfrm>
            <a:off x="3719736" y="2636912"/>
            <a:ext cx="0" cy="104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19156A-15B2-4449-BCB4-EF4A8D4EBD19}"/>
              </a:ext>
            </a:extLst>
          </p:cNvPr>
          <p:cNvSpPr txBox="1"/>
          <p:nvPr/>
        </p:nvSpPr>
        <p:spPr>
          <a:xfrm>
            <a:off x="1164392" y="373758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isEmpty</a:t>
            </a:r>
            <a:r>
              <a:rPr lang="en-US" altLang="ko-KR" dirty="0"/>
              <a:t>() : </a:t>
            </a:r>
            <a:r>
              <a:rPr lang="ko-KR" altLang="en-US" dirty="0"/>
              <a:t>해당 </a:t>
            </a:r>
            <a:r>
              <a:rPr lang="en-US" altLang="ko-KR" dirty="0"/>
              <a:t>HashMap</a:t>
            </a:r>
            <a:r>
              <a:rPr lang="ko-KR" altLang="en-US" dirty="0"/>
              <a:t>에 값이 없다면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/>
              <a:t>     (null</a:t>
            </a:r>
            <a:r>
              <a:rPr lang="ko-KR" altLang="en-US" dirty="0"/>
              <a:t>과 다름 </a:t>
            </a:r>
            <a:r>
              <a:rPr lang="en-US" altLang="ko-KR" dirty="0"/>
              <a:t>null</a:t>
            </a:r>
            <a:r>
              <a:rPr lang="ko-KR" altLang="en-US" dirty="0"/>
              <a:t>은 메모리 할당을 받지 않은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FC7D1B-6868-48BF-9ECF-3CC74CCAAED5}"/>
              </a:ext>
            </a:extLst>
          </p:cNvPr>
          <p:cNvSpPr/>
          <p:nvPr/>
        </p:nvSpPr>
        <p:spPr>
          <a:xfrm>
            <a:off x="2207568" y="2106478"/>
            <a:ext cx="248427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95A06E-BD75-440B-AC8F-1BD33D84670A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691844" y="2214490"/>
            <a:ext cx="3293981" cy="10561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97BD75-5552-4A36-894B-09EEAD36E196}"/>
              </a:ext>
            </a:extLst>
          </p:cNvPr>
          <p:cNvSpPr txBox="1"/>
          <p:nvPr/>
        </p:nvSpPr>
        <p:spPr>
          <a:xfrm>
            <a:off x="8139227" y="2785679"/>
            <a:ext cx="3429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메소드 이름</a:t>
            </a:r>
            <a:r>
              <a:rPr lang="en-US" altLang="ko-KR" dirty="0"/>
              <a:t>,</a:t>
            </a:r>
            <a:r>
              <a:rPr lang="ko-KR" altLang="en-US" dirty="0"/>
              <a:t>리턴 타입 수정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해당 기능에 맞는 이름으로 메소드 명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사실 서비스 패키지에서 처리할 메소드가 아니라고 생각함</a:t>
            </a:r>
            <a:r>
              <a:rPr lang="en-US" altLang="ko-KR" dirty="0"/>
              <a:t>(</a:t>
            </a:r>
            <a:r>
              <a:rPr lang="ko-KR" altLang="en-US" dirty="0"/>
              <a:t>단순히 </a:t>
            </a:r>
            <a:r>
              <a:rPr lang="en-US" altLang="ko-KR" dirty="0"/>
              <a:t>DB</a:t>
            </a:r>
            <a:r>
              <a:rPr lang="ko-KR" altLang="en-US" dirty="0"/>
              <a:t>가 비어 있는지 확인하는 메소드라서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추후 개선 필요해 보임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13105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991662-8102-43A5-9CBA-7A60772C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1" y="1408887"/>
            <a:ext cx="8604957" cy="5349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85BA3-E3D4-4F5B-BF67-BCBEB31102C5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MemberRegistService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C53E2-077E-4C58-9CDE-B0AE85772D53}"/>
              </a:ext>
            </a:extLst>
          </p:cNvPr>
          <p:cNvSpPr/>
          <p:nvPr/>
        </p:nvSpPr>
        <p:spPr>
          <a:xfrm>
            <a:off x="2521833" y="5463125"/>
            <a:ext cx="2160240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E16C733-DCD7-4047-8F7A-A2B5CAB2DBF3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4682073" y="3320988"/>
            <a:ext cx="4654287" cy="2268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244C66-22A5-44CF-9BC6-37205386C47C}"/>
              </a:ext>
            </a:extLst>
          </p:cNvPr>
          <p:cNvSpPr txBox="1"/>
          <p:nvPr/>
        </p:nvSpPr>
        <p:spPr>
          <a:xfrm>
            <a:off x="9445140" y="2852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put(Key, Value) :</a:t>
            </a:r>
          </a:p>
          <a:p>
            <a:r>
              <a:rPr lang="ko-KR" altLang="en-US" dirty="0"/>
              <a:t>첫번째 파라미터를 </a:t>
            </a:r>
            <a:r>
              <a:rPr lang="en-US" altLang="ko-KR" dirty="0"/>
              <a:t>Key</a:t>
            </a:r>
            <a:r>
              <a:rPr lang="ko-KR" altLang="en-US" dirty="0"/>
              <a:t>값으로</a:t>
            </a:r>
            <a:r>
              <a:rPr lang="en-US" altLang="ko-KR" dirty="0"/>
              <a:t>, </a:t>
            </a:r>
            <a:r>
              <a:rPr lang="ko-KR" altLang="en-US" dirty="0"/>
              <a:t>두번째 파라미터를 </a:t>
            </a:r>
            <a:r>
              <a:rPr lang="en-US" altLang="ko-KR" dirty="0"/>
              <a:t>Value</a:t>
            </a:r>
            <a:r>
              <a:rPr lang="ko-KR" altLang="en-US" dirty="0"/>
              <a:t>값으로 </a:t>
            </a:r>
            <a:r>
              <a:rPr lang="en-US" altLang="ko-KR" dirty="0"/>
              <a:t>HashMap</a:t>
            </a:r>
            <a:r>
              <a:rPr lang="ko-KR" altLang="en-US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427479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E98465-50D9-4C9A-8544-4ABD00DF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" y="1317743"/>
            <a:ext cx="7437765" cy="335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A14A4-8118-4CB8-A5CC-F2D9388890D8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MemberSearchService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1 )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BDB236-95EB-48D3-A6AE-AEF46B7EB8F2}"/>
              </a:ext>
            </a:extLst>
          </p:cNvPr>
          <p:cNvSpPr/>
          <p:nvPr/>
        </p:nvSpPr>
        <p:spPr>
          <a:xfrm>
            <a:off x="3360464" y="3819621"/>
            <a:ext cx="2268252" cy="252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FD50AB8-C62F-45A7-927E-37C00C3C05F0}"/>
              </a:ext>
            </a:extLst>
          </p:cNvPr>
          <p:cNvCxnSpPr>
            <a:stCxn id="5" idx="4"/>
          </p:cNvCxnSpPr>
          <p:nvPr/>
        </p:nvCxnSpPr>
        <p:spPr>
          <a:xfrm rot="5400000" flipH="1" flipV="1">
            <a:off x="6162102" y="1653476"/>
            <a:ext cx="750661" cy="4085686"/>
          </a:xfrm>
          <a:prstGeom prst="bentConnector4">
            <a:avLst>
              <a:gd name="adj1" fmla="val -30453"/>
              <a:gd name="adj2" fmla="val 63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804F51-D349-48C6-97B7-962162E586FC}"/>
              </a:ext>
            </a:extLst>
          </p:cNvPr>
          <p:cNvSpPr txBox="1"/>
          <p:nvPr/>
        </p:nvSpPr>
        <p:spPr>
          <a:xfrm>
            <a:off x="8659505" y="2880952"/>
            <a:ext cx="3412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get( a ) :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HashMap</a:t>
            </a:r>
            <a:r>
              <a:rPr lang="ko-KR" altLang="en-US" dirty="0"/>
              <a:t>에서 </a:t>
            </a:r>
            <a:r>
              <a:rPr lang="en-US" altLang="ko-KR" dirty="0"/>
              <a:t>Key </a:t>
            </a:r>
            <a:r>
              <a:rPr lang="ko-KR" altLang="en-US" dirty="0"/>
              <a:t>값이 </a:t>
            </a:r>
            <a:r>
              <a:rPr lang="en-US" altLang="ko-KR" dirty="0"/>
              <a:t>a</a:t>
            </a:r>
            <a:r>
              <a:rPr lang="ko-KR" altLang="en-US" dirty="0"/>
              <a:t>인 </a:t>
            </a:r>
            <a:r>
              <a:rPr lang="en-US" altLang="ko-KR" dirty="0"/>
              <a:t>Value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190501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887C72-61D4-4607-BB79-A3A01D086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7" y="1372463"/>
            <a:ext cx="7437765" cy="27586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66F33B-4EE4-4DF2-97AE-B3F417207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6" y="3065803"/>
            <a:ext cx="7437765" cy="166130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163B93E-8CCC-48D8-AE75-68A5D7049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" y="4730692"/>
            <a:ext cx="7447911" cy="1082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D1D91-CA0B-42EE-8CF7-890CCB465A62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MemberSearchService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2 )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8CF621-FF46-46B6-B616-C0F535E7DE87}"/>
              </a:ext>
            </a:extLst>
          </p:cNvPr>
          <p:cNvSpPr/>
          <p:nvPr/>
        </p:nvSpPr>
        <p:spPr>
          <a:xfrm>
            <a:off x="1416420" y="4727107"/>
            <a:ext cx="4895604" cy="466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34B9D8D-FEE8-4F21-9AEE-89F863E57A1A}"/>
              </a:ext>
            </a:extLst>
          </p:cNvPr>
          <p:cNvCxnSpPr>
            <a:cxnSpLocks/>
          </p:cNvCxnSpPr>
          <p:nvPr/>
        </p:nvCxnSpPr>
        <p:spPr>
          <a:xfrm flipV="1">
            <a:off x="6306514" y="3202472"/>
            <a:ext cx="1841714" cy="17576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6B4281-6E9B-4194-94AF-83039481D251}"/>
              </a:ext>
            </a:extLst>
          </p:cNvPr>
          <p:cNvSpPr txBox="1"/>
          <p:nvPr/>
        </p:nvSpPr>
        <p:spPr>
          <a:xfrm>
            <a:off x="8148228" y="1520788"/>
            <a:ext cx="3053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ArrayList</a:t>
            </a:r>
            <a:r>
              <a:rPr lang="en-US" altLang="ko-KR" dirty="0"/>
              <a:t>&lt;&gt;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기존 배열과 다르게 </a:t>
            </a:r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ko-KR" altLang="en-US" dirty="0"/>
              <a:t>는 크기가 정해져 있지 않은 선형 자료구조 </a:t>
            </a:r>
            <a:r>
              <a:rPr lang="en-US" altLang="ko-KR" dirty="0"/>
              <a:t>(</a:t>
            </a:r>
            <a:r>
              <a:rPr lang="ko-KR" altLang="en-US" dirty="0"/>
              <a:t>동적인 데이터 구조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크기 선언 없이 데이터를 추가 하거나 제거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ArrayList</a:t>
            </a:r>
            <a:r>
              <a:rPr lang="en-US" altLang="ko-KR" dirty="0"/>
              <a:t>&lt;Member&gt; 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en-US" altLang="ko-KR" dirty="0"/>
              <a:t>Member</a:t>
            </a:r>
            <a:r>
              <a:rPr lang="ko-KR" altLang="en-US" dirty="0"/>
              <a:t>데이터 타입을 담을 수 있는 </a:t>
            </a:r>
            <a:r>
              <a:rPr lang="en-US" altLang="ko-KR" dirty="0" err="1"/>
              <a:t>ArrayList</a:t>
            </a:r>
            <a:r>
              <a:rPr lang="ko-KR" altLang="en-US" dirty="0"/>
              <a:t>란 뜻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C74875-EDB7-4163-8BD6-ED79B5B69B7C}"/>
              </a:ext>
            </a:extLst>
          </p:cNvPr>
          <p:cNvSpPr/>
          <p:nvPr/>
        </p:nvSpPr>
        <p:spPr>
          <a:xfrm>
            <a:off x="2274311" y="5554128"/>
            <a:ext cx="2052228" cy="235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608375-07C6-4918-9D12-2A112B32C4BD}"/>
              </a:ext>
            </a:extLst>
          </p:cNvPr>
          <p:cNvCxnSpPr/>
          <p:nvPr/>
        </p:nvCxnSpPr>
        <p:spPr>
          <a:xfrm>
            <a:off x="4326539" y="5671644"/>
            <a:ext cx="3677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DF0746-3F15-4CF6-99F0-5F781CA51699}"/>
              </a:ext>
            </a:extLst>
          </p:cNvPr>
          <p:cNvSpPr txBox="1"/>
          <p:nvPr/>
        </p:nvSpPr>
        <p:spPr>
          <a:xfrm>
            <a:off x="8076220" y="540922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add( a ) : </a:t>
            </a:r>
            <a:r>
              <a:rPr lang="ko-KR" altLang="en-US" dirty="0"/>
              <a:t>해당 </a:t>
            </a:r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값 추가</a:t>
            </a:r>
          </a:p>
        </p:txBody>
      </p:sp>
    </p:spTree>
    <p:extLst>
      <p:ext uri="{BB962C8B-B14F-4D97-AF65-F5344CB8AC3E}">
        <p14:creationId xmlns:p14="http://schemas.microsoft.com/office/powerpoint/2010/main" val="250727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 descr="텍스트, 실내, 모니터, 화면이(가) 표시된 사진&#10;&#10;자동 생성된 설명">
            <a:extLst>
              <a:ext uri="{FF2B5EF4-FFF2-40B4-BE49-F238E27FC236}">
                <a16:creationId xmlns:a16="http://schemas.microsoft.com/office/drawing/2014/main" id="{5583F107-C622-4EC3-9460-F3AE1394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2" y="1360393"/>
            <a:ext cx="6875996" cy="3285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737B6-9813-46C2-84E7-752B098B0630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DB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클래스로 인한 코드 간결화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MemberUpdateService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1)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AC10427-A560-4FD0-9E9A-FCF71168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8" y="3212976"/>
            <a:ext cx="6875996" cy="3285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E1AA9-6DED-4AD0-9517-F3968E880071}"/>
              </a:ext>
            </a:extLst>
          </p:cNvPr>
          <p:cNvSpPr txBox="1"/>
          <p:nvPr/>
        </p:nvSpPr>
        <p:spPr>
          <a:xfrm>
            <a:off x="2629623" y="616085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updateMember</a:t>
            </a:r>
            <a:r>
              <a:rPr lang="ko-KR" altLang="en-US" dirty="0"/>
              <a:t>메소드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5CD0B-7B2E-442D-89B6-FED79BEFAEB5}"/>
              </a:ext>
            </a:extLst>
          </p:cNvPr>
          <p:cNvSpPr txBox="1"/>
          <p:nvPr/>
        </p:nvSpPr>
        <p:spPr>
          <a:xfrm>
            <a:off x="6996100" y="127200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getOldMember</a:t>
            </a:r>
            <a:r>
              <a:rPr lang="ko-KR" altLang="en-US" dirty="0"/>
              <a:t>메소드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667D2E-D439-41AA-ACD0-1B0360062EC0}"/>
              </a:ext>
            </a:extLst>
          </p:cNvPr>
          <p:cNvSpPr/>
          <p:nvPr/>
        </p:nvSpPr>
        <p:spPr>
          <a:xfrm>
            <a:off x="7238555" y="6273315"/>
            <a:ext cx="2323822" cy="2568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FB483FF-2D1F-4F98-94EA-BDA317680EE8}"/>
              </a:ext>
            </a:extLst>
          </p:cNvPr>
          <p:cNvCxnSpPr/>
          <p:nvPr/>
        </p:nvCxnSpPr>
        <p:spPr>
          <a:xfrm rot="10800000">
            <a:off x="2686382" y="5337212"/>
            <a:ext cx="5713875" cy="9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3627D3-6A28-4584-B15C-5C7697EFCF49}"/>
              </a:ext>
            </a:extLst>
          </p:cNvPr>
          <p:cNvSpPr txBox="1"/>
          <p:nvPr/>
        </p:nvSpPr>
        <p:spPr>
          <a:xfrm>
            <a:off x="153900" y="4869160"/>
            <a:ext cx="2773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-replace( a , b ) :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HashMap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가 </a:t>
            </a:r>
            <a:r>
              <a:rPr lang="en-US" altLang="ko-KR" dirty="0"/>
              <a:t>a</a:t>
            </a:r>
            <a:r>
              <a:rPr lang="ko-KR" altLang="en-US" dirty="0"/>
              <a:t>인 </a:t>
            </a:r>
            <a:r>
              <a:rPr lang="en-US" altLang="ko-KR" dirty="0"/>
              <a:t>Value</a:t>
            </a:r>
            <a:r>
              <a:rPr lang="ko-KR" altLang="en-US" dirty="0"/>
              <a:t>값을 </a:t>
            </a:r>
            <a:r>
              <a:rPr lang="en-US" altLang="ko-KR" dirty="0"/>
              <a:t>b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86522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B3B75-11B5-49E4-A7D9-DC3ED5ABC6BA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예외처리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(util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패키지에 아래 클래스 추가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8BA96-5243-4839-9311-D4335B60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2" y="1305523"/>
            <a:ext cx="935623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88F28-60BD-4CCC-9C54-7D04CC107E00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예외처리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329B2-23FE-4F8A-99D2-BE8EC89F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0" y="1410160"/>
            <a:ext cx="7254257" cy="504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8F28B4-347D-45BF-A103-43B2560C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4" y="2160092"/>
            <a:ext cx="7254257" cy="42932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CFD43FC-60CA-4954-A2AC-3B4E1683A41C}"/>
              </a:ext>
            </a:extLst>
          </p:cNvPr>
          <p:cNvSpPr/>
          <p:nvPr/>
        </p:nvSpPr>
        <p:spPr>
          <a:xfrm>
            <a:off x="1883532" y="1664804"/>
            <a:ext cx="4104456" cy="2493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CE84B97-0032-49A5-9222-F9B1758550CD}"/>
              </a:ext>
            </a:extLst>
          </p:cNvPr>
          <p:cNvCxnSpPr>
            <a:stCxn id="7" idx="6"/>
          </p:cNvCxnSpPr>
          <p:nvPr/>
        </p:nvCxnSpPr>
        <p:spPr>
          <a:xfrm>
            <a:off x="5987988" y="1789501"/>
            <a:ext cx="2340260" cy="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140CB97-98C8-4F71-823C-B47AF63E73B8}"/>
              </a:ext>
            </a:extLst>
          </p:cNvPr>
          <p:cNvSpPr/>
          <p:nvPr/>
        </p:nvSpPr>
        <p:spPr>
          <a:xfrm>
            <a:off x="1416420" y="4797152"/>
            <a:ext cx="5327652" cy="9721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489F390-4CE3-4AC2-9944-391DF648C343}"/>
              </a:ext>
            </a:extLst>
          </p:cNvPr>
          <p:cNvCxnSpPr>
            <a:stCxn id="13" idx="6"/>
          </p:cNvCxnSpPr>
          <p:nvPr/>
        </p:nvCxnSpPr>
        <p:spPr>
          <a:xfrm>
            <a:off x="6744072" y="5283206"/>
            <a:ext cx="1584176" cy="1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4021EE-D6BA-4C82-AD3C-43077DED2CC9}"/>
              </a:ext>
            </a:extLst>
          </p:cNvPr>
          <p:cNvSpPr txBox="1"/>
          <p:nvPr/>
        </p:nvSpPr>
        <p:spPr>
          <a:xfrm>
            <a:off x="8436260" y="1410160"/>
            <a:ext cx="3127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getNewMember</a:t>
            </a:r>
            <a:r>
              <a:rPr lang="en-US" altLang="ko-KR" dirty="0"/>
              <a:t>()</a:t>
            </a:r>
            <a:r>
              <a:rPr lang="ko-KR" altLang="en-US" dirty="0"/>
              <a:t>메소드의 파라미터 </a:t>
            </a:r>
            <a:r>
              <a:rPr lang="en-US" altLang="ko-KR" dirty="0" err="1"/>
              <a:t>oldMember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이라면 </a:t>
            </a:r>
            <a:endParaRPr lang="en-US" altLang="ko-KR" dirty="0"/>
          </a:p>
          <a:p>
            <a:r>
              <a:rPr lang="ko-KR" altLang="en-US" dirty="0"/>
              <a:t>해당 메소드는 </a:t>
            </a:r>
            <a:r>
              <a:rPr lang="en-US" altLang="ko-KR" dirty="0" err="1"/>
              <a:t>NullPointerException</a:t>
            </a:r>
            <a:r>
              <a:rPr lang="ko-KR" altLang="en-US" dirty="0"/>
              <a:t>을 던짐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2C952-082C-4C53-AF45-EDB0DCD0F05D}"/>
              </a:ext>
            </a:extLst>
          </p:cNvPr>
          <p:cNvSpPr txBox="1"/>
          <p:nvPr/>
        </p:nvSpPr>
        <p:spPr>
          <a:xfrm>
            <a:off x="8436260" y="4709176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Execute</a:t>
            </a:r>
            <a:r>
              <a:rPr lang="ko-KR" altLang="en-US" dirty="0"/>
              <a:t>메소드에서 예외가 발생했을 때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로 어떤 예외인지 확인 후 해당 예외의 오류 메시지를 출력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8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7D200-CAF5-4C52-AB49-57EDF829607A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로직 개선을 위한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util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패키지에 클래스 추가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MemberElementList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B8CCF-04D5-4B27-B293-8C7241B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2" y="1492854"/>
            <a:ext cx="10944448" cy="42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C2A11-C333-4EB8-BE74-0BE8E7709313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로직 개선을 위한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util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패키지에 클래스 추가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MemberElementList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245EB-7264-4E85-A58D-3BC8F180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6" y="1317744"/>
            <a:ext cx="10808478" cy="53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0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C6F09-9A39-4A21-A080-6694F3F4E20A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로직 개선을 위한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util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패키지에 클래스 추가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MemberElementList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그림 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EF42E282-D52A-4AE3-B290-F3D19053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4" y="1317744"/>
            <a:ext cx="7628281" cy="37112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C8AED0D-325A-40DC-9120-1856BC4E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91" y="1318352"/>
            <a:ext cx="4788532" cy="5380186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EB57A7D6-88E2-4D78-924E-20226FAEFA36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 flipH="1" flipV="1">
            <a:off x="4475955" y="1068701"/>
            <a:ext cx="3472214" cy="4448395"/>
          </a:xfrm>
          <a:prstGeom prst="curvedConnector4">
            <a:avLst>
              <a:gd name="adj1" fmla="val -6584"/>
              <a:gd name="adj2" fmla="val 92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3D501403-7305-4366-B0CC-4310A18B41E3}"/>
              </a:ext>
            </a:extLst>
          </p:cNvPr>
          <p:cNvSpPr/>
          <p:nvPr/>
        </p:nvSpPr>
        <p:spPr>
          <a:xfrm>
            <a:off x="1147623" y="2816932"/>
            <a:ext cx="4859600" cy="540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404564B-07E3-4294-96D9-33AF2367C0B8}"/>
              </a:ext>
            </a:extLst>
          </p:cNvPr>
          <p:cNvCxnSpPr/>
          <p:nvPr/>
        </p:nvCxnSpPr>
        <p:spPr>
          <a:xfrm rot="5400000">
            <a:off x="1505490" y="3663026"/>
            <a:ext cx="2304256" cy="1836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8F23A4-7357-4EB8-9F84-DC6769AA0F13}"/>
              </a:ext>
            </a:extLst>
          </p:cNvPr>
          <p:cNvSpPr txBox="1"/>
          <p:nvPr/>
        </p:nvSpPr>
        <p:spPr>
          <a:xfrm>
            <a:off x="304008" y="5733256"/>
            <a:ext cx="57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Scanner </a:t>
            </a:r>
            <a:r>
              <a:rPr lang="ko-KR" altLang="en-US" dirty="0"/>
              <a:t>타입이 파라미터로 전달 될 시 입력 받기위해</a:t>
            </a:r>
            <a:endParaRPr lang="en-US" altLang="ko-KR" dirty="0"/>
          </a:p>
          <a:p>
            <a:r>
              <a:rPr lang="ko-KR" altLang="en-US" dirty="0"/>
              <a:t>파라미터를 </a:t>
            </a:r>
            <a:r>
              <a:rPr lang="en-US" altLang="ko-KR" dirty="0"/>
              <a:t>Object obj</a:t>
            </a:r>
            <a:r>
              <a:rPr lang="ko-KR" altLang="en-US" dirty="0"/>
              <a:t>로 선언</a:t>
            </a:r>
          </a:p>
        </p:txBody>
      </p:sp>
    </p:spTree>
    <p:extLst>
      <p:ext uri="{BB962C8B-B14F-4D97-AF65-F5344CB8AC3E}">
        <p14:creationId xmlns:p14="http://schemas.microsoft.com/office/powerpoint/2010/main" val="117159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0EF50-6BF1-4CBF-95AD-29179FC42F6B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로직 개선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 가입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F6EE83-16E2-436A-9E1D-1BC4A3738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641351"/>
            <a:ext cx="5407683" cy="5959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EF856F-9575-4614-80BD-15DB4395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6" y="4898643"/>
            <a:ext cx="5753599" cy="6325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486970-4E08-4ECA-AA1B-92BF95B3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7" y="5522308"/>
            <a:ext cx="5753599" cy="8382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2FE9E1-FEE4-42AF-BDFB-15CAD5D53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45" y="6355423"/>
            <a:ext cx="5753599" cy="243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299447-1CAF-4D11-8013-3C1ADD147F6E}"/>
              </a:ext>
            </a:extLst>
          </p:cNvPr>
          <p:cNvSpPr txBox="1"/>
          <p:nvPr/>
        </p:nvSpPr>
        <p:spPr>
          <a:xfrm>
            <a:off x="2904515" y="2200310"/>
            <a:ext cx="93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83872-A1A3-47A9-99D8-CBFDF9A08B7E}"/>
              </a:ext>
            </a:extLst>
          </p:cNvPr>
          <p:cNvSpPr txBox="1"/>
          <p:nvPr/>
        </p:nvSpPr>
        <p:spPr>
          <a:xfrm>
            <a:off x="2904515" y="158201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44C25-F6C2-4D40-ADDC-D71D175521AE}"/>
              </a:ext>
            </a:extLst>
          </p:cNvPr>
          <p:cNvSpPr txBox="1"/>
          <p:nvPr/>
        </p:nvSpPr>
        <p:spPr>
          <a:xfrm>
            <a:off x="245589" y="1341244"/>
            <a:ext cx="2446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코드 재사용성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가독성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579376-BD62-44D7-99CB-97CA9ED98684}"/>
              </a:ext>
            </a:extLst>
          </p:cNvPr>
          <p:cNvSpPr/>
          <p:nvPr/>
        </p:nvSpPr>
        <p:spPr>
          <a:xfrm>
            <a:off x="2745892" y="2171273"/>
            <a:ext cx="1253351" cy="417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1ADC76-CBC1-4DE3-B46B-A9CD4C256E9D}"/>
              </a:ext>
            </a:extLst>
          </p:cNvPr>
          <p:cNvSpPr/>
          <p:nvPr/>
        </p:nvSpPr>
        <p:spPr>
          <a:xfrm>
            <a:off x="2745892" y="1560289"/>
            <a:ext cx="1253351" cy="417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B10AB9-B765-4B52-AE56-01D48CA3B989}"/>
              </a:ext>
            </a:extLst>
          </p:cNvPr>
          <p:cNvCxnSpPr>
            <a:endCxn id="3" idx="0"/>
          </p:cNvCxnSpPr>
          <p:nvPr/>
        </p:nvCxnSpPr>
        <p:spPr>
          <a:xfrm flipV="1">
            <a:off x="3999243" y="641351"/>
            <a:ext cx="5088631" cy="1125332"/>
          </a:xfrm>
          <a:prstGeom prst="bentConnector4">
            <a:avLst>
              <a:gd name="adj1" fmla="val 23433"/>
              <a:gd name="adj2" fmla="val 120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9D42C6B-F793-4F51-B436-8E88D6E8D998}"/>
              </a:ext>
            </a:extLst>
          </p:cNvPr>
          <p:cNvCxnSpPr>
            <a:stCxn id="24" idx="3"/>
          </p:cNvCxnSpPr>
          <p:nvPr/>
        </p:nvCxnSpPr>
        <p:spPr>
          <a:xfrm flipH="1">
            <a:off x="3104144" y="2379994"/>
            <a:ext cx="895099" cy="2518649"/>
          </a:xfrm>
          <a:prstGeom prst="bentConnector4">
            <a:avLst>
              <a:gd name="adj1" fmla="val -25539"/>
              <a:gd name="adj2" fmla="val 54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5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7144D-C25B-4074-9A82-F81D876C414C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기능 추가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 수정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B11C-471F-48FD-8414-EBB935011DD2}"/>
              </a:ext>
            </a:extLst>
          </p:cNvPr>
          <p:cNvSpPr txBox="1"/>
          <p:nvPr/>
        </p:nvSpPr>
        <p:spPr>
          <a:xfrm>
            <a:off x="192112" y="1379093"/>
            <a:ext cx="598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추가 기능 </a:t>
            </a:r>
            <a:r>
              <a:rPr lang="en-US" altLang="ko-KR" dirty="0"/>
              <a:t>: </a:t>
            </a:r>
            <a:r>
              <a:rPr lang="ko-KR" altLang="en-US" dirty="0"/>
              <a:t>수정 항목을 선택해서 수정할 수 있도록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6BA06-0653-4E80-84B5-0E6902869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700276"/>
            <a:ext cx="6336704" cy="5037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BBD40-1F77-44FA-B3CD-72A5573E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02" y="1700276"/>
            <a:ext cx="5268686" cy="393988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EB26D7D-4CE9-4E2D-8377-0AD5849B684A}"/>
              </a:ext>
            </a:extLst>
          </p:cNvPr>
          <p:cNvSpPr/>
          <p:nvPr/>
        </p:nvSpPr>
        <p:spPr>
          <a:xfrm>
            <a:off x="1667508" y="6237312"/>
            <a:ext cx="1944216" cy="307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A3F7CE4-1810-4FAD-8120-ADB920B18A81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3611724" y="6371680"/>
            <a:ext cx="5753821" cy="19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E2B650-FB28-4FB4-97EF-1B4ADFEFDBF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365545" y="5640157"/>
            <a:ext cx="0" cy="7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8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765A-C340-4CF7-BAC0-533119D39C61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ConsoleUtil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 로직 개선 및 기능 추가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 수정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CCCDE-197A-4EE5-AF3F-BED6163C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53" y="974643"/>
            <a:ext cx="4953429" cy="576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BAF7B-28D4-4B0C-AB19-628D1079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8" y="2834084"/>
            <a:ext cx="6652837" cy="3909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9E04C-AB44-4BCF-B387-4649E1DEA9DA}"/>
              </a:ext>
            </a:extLst>
          </p:cNvPr>
          <p:cNvSpPr txBox="1"/>
          <p:nvPr/>
        </p:nvSpPr>
        <p:spPr>
          <a:xfrm>
            <a:off x="245589" y="1341244"/>
            <a:ext cx="2446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코드 재사용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가독성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B1D0C-696A-43FF-BBA0-9BA103F0FC6F}"/>
              </a:ext>
            </a:extLst>
          </p:cNvPr>
          <p:cNvSpPr txBox="1"/>
          <p:nvPr/>
        </p:nvSpPr>
        <p:spPr>
          <a:xfrm>
            <a:off x="2904515" y="158201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4F996-8C78-4720-9BAC-C36D3954F709}"/>
              </a:ext>
            </a:extLst>
          </p:cNvPr>
          <p:cNvSpPr txBox="1"/>
          <p:nvPr/>
        </p:nvSpPr>
        <p:spPr>
          <a:xfrm>
            <a:off x="2904515" y="2200310"/>
            <a:ext cx="93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EF284D-AA85-4F74-9AA2-D1984F0FBC11}"/>
              </a:ext>
            </a:extLst>
          </p:cNvPr>
          <p:cNvSpPr/>
          <p:nvPr/>
        </p:nvSpPr>
        <p:spPr>
          <a:xfrm>
            <a:off x="2745892" y="1560289"/>
            <a:ext cx="1253351" cy="417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57706-4B4B-4172-A082-C089870F12FA}"/>
              </a:ext>
            </a:extLst>
          </p:cNvPr>
          <p:cNvSpPr/>
          <p:nvPr/>
        </p:nvSpPr>
        <p:spPr>
          <a:xfrm>
            <a:off x="2745892" y="2171273"/>
            <a:ext cx="1253351" cy="417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1E00CA7-FAC5-409D-8DFA-FA858B9103D8}"/>
              </a:ext>
            </a:extLst>
          </p:cNvPr>
          <p:cNvCxnSpPr>
            <a:stCxn id="16" idx="3"/>
            <a:endCxn id="3" idx="0"/>
          </p:cNvCxnSpPr>
          <p:nvPr/>
        </p:nvCxnSpPr>
        <p:spPr>
          <a:xfrm flipV="1">
            <a:off x="3999243" y="974643"/>
            <a:ext cx="5527025" cy="794367"/>
          </a:xfrm>
          <a:prstGeom prst="bentConnector4">
            <a:avLst>
              <a:gd name="adj1" fmla="val 34685"/>
              <a:gd name="adj2" fmla="val 1287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B96A5BF-DC65-4499-BF26-6377770E2C28}"/>
              </a:ext>
            </a:extLst>
          </p:cNvPr>
          <p:cNvCxnSpPr>
            <a:stCxn id="17" idx="2"/>
            <a:endCxn id="5" idx="0"/>
          </p:cNvCxnSpPr>
          <p:nvPr/>
        </p:nvCxnSpPr>
        <p:spPr>
          <a:xfrm rot="16200000" flipH="1">
            <a:off x="3321317" y="2639964"/>
            <a:ext cx="245370" cy="142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ndicam 2021-11-28 22-29-17-193">
            <a:hlinkClick r:id="" action="ppaction://media"/>
            <a:extLst>
              <a:ext uri="{FF2B5EF4-FFF2-40B4-BE49-F238E27FC236}">
                <a16:creationId xmlns:a16="http://schemas.microsoft.com/office/drawing/2014/main" id="{546F5012-0A91-472A-B9E9-F03BA6AFD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532" y="989593"/>
            <a:ext cx="8289925" cy="53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88257" y="13592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MVC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패턴과 여러 패키지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여러 클래스 활용 하며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느낀점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0914" y="1774679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객체 지향 언어에서 객체 지향의 의미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(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클래스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메소드 들은 각자 해당 기능에만 충실해야 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작은 메소드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클래스 들이 모여 하나의 큰 프로그램을 형성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0914" y="2552885"/>
            <a:ext cx="9810663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새로운 자료 구조를 사용하면서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Hash Map, Array List )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상황에 맞는 자료 구조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데이터 타입을 사용할 필요를 느낌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머리속으로만 이해하고 있던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MVC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패턴의 대략적인 흐름을 실제 코드를 통해 더 개념이 구체화 됨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객체 지향적인 코드를 작성하는 것이 매우 미흡함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지속적인 학습 필요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처음부터 많은 기능을 추가하기 보다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기존의 로직을 개선하는 것이 더 학습에 도움이 되는 것 같다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(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기존의 로직을 개선함으로써 이후 기능을 추가하기 쉬움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ㅉ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기존 실습 코드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(MMS)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로직 개선 및 기능 추가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4593778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간결화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사용성 개선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교수님 숙제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6228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: MVC2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패턴을 적용한 간단한 콘솔 회원관리 프로그램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504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IDE : IntelliJ, Eclipse /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버전관리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GitHub 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	</a:t>
            </a: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MVC 2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17681"/>
              </p:ext>
            </p:extLst>
          </p:nvPr>
        </p:nvGraphicFramePr>
        <p:xfrm>
          <a:off x="1271464" y="1268761"/>
          <a:ext cx="9649072" cy="470020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22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115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1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조현준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All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*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115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조현준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*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115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31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416"/>
              </p:ext>
            </p:extLst>
          </p:nvPr>
        </p:nvGraphicFramePr>
        <p:xfrm>
          <a:off x="1062842" y="1268760"/>
          <a:ext cx="10153129" cy="50325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8970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79853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533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27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41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727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7277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846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플랫폼 구현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277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D2B90B3B-B1DA-4951-9B8A-C0EF4335C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" y="1504074"/>
            <a:ext cx="11530059" cy="503407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CD1522-EB74-4037-B95C-916016DB0782}"/>
              </a:ext>
            </a:extLst>
          </p:cNvPr>
          <p:cNvCxnSpPr/>
          <p:nvPr/>
        </p:nvCxnSpPr>
        <p:spPr>
          <a:xfrm>
            <a:off x="1523492" y="3969060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7D3A34-FDAF-49B1-A813-801BF2492C16}"/>
              </a:ext>
            </a:extLst>
          </p:cNvPr>
          <p:cNvCxnSpPr/>
          <p:nvPr/>
        </p:nvCxnSpPr>
        <p:spPr>
          <a:xfrm>
            <a:off x="3611724" y="3969060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D1C610-2367-4BFA-89D6-786251D61653}"/>
              </a:ext>
            </a:extLst>
          </p:cNvPr>
          <p:cNvSpPr/>
          <p:nvPr/>
        </p:nvSpPr>
        <p:spPr>
          <a:xfrm>
            <a:off x="8220236" y="2132856"/>
            <a:ext cx="1372542" cy="37084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BBFA141-6B6D-4B62-8C8C-899891A60EAD}"/>
              </a:ext>
            </a:extLst>
          </p:cNvPr>
          <p:cNvCxnSpPr/>
          <p:nvPr/>
        </p:nvCxnSpPr>
        <p:spPr>
          <a:xfrm>
            <a:off x="8004212" y="2276872"/>
            <a:ext cx="216024" cy="25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EC8F74A-81D1-4845-B533-5709DC361EF2}"/>
              </a:ext>
            </a:extLst>
          </p:cNvPr>
          <p:cNvCxnSpPr/>
          <p:nvPr/>
        </p:nvCxnSpPr>
        <p:spPr>
          <a:xfrm>
            <a:off x="7968208" y="3104964"/>
            <a:ext cx="252028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25C647A-C444-4A09-BE4D-10D59AD53EFC}"/>
              </a:ext>
            </a:extLst>
          </p:cNvPr>
          <p:cNvCxnSpPr/>
          <p:nvPr/>
        </p:nvCxnSpPr>
        <p:spPr>
          <a:xfrm>
            <a:off x="8004212" y="3969060"/>
            <a:ext cx="180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9C851B-90AB-4A24-A3FC-0CD359610983}"/>
              </a:ext>
            </a:extLst>
          </p:cNvPr>
          <p:cNvCxnSpPr/>
          <p:nvPr/>
        </p:nvCxnSpPr>
        <p:spPr>
          <a:xfrm flipV="1">
            <a:off x="7968208" y="4653136"/>
            <a:ext cx="252028" cy="18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0E4BEE-99BB-485D-9396-C85E539D0738}"/>
              </a:ext>
            </a:extLst>
          </p:cNvPr>
          <p:cNvCxnSpPr/>
          <p:nvPr/>
        </p:nvCxnSpPr>
        <p:spPr>
          <a:xfrm flipV="1">
            <a:off x="7860196" y="5387591"/>
            <a:ext cx="324036" cy="27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80972D-4E7E-4BF9-AC1D-FEF382B85FE6}"/>
              </a:ext>
            </a:extLst>
          </p:cNvPr>
          <p:cNvSpPr/>
          <p:nvPr/>
        </p:nvSpPr>
        <p:spPr>
          <a:xfrm>
            <a:off x="5951984" y="2024844"/>
            <a:ext cx="3708412" cy="396043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15A50C-583C-49F1-8E14-00D0411B3BBF}"/>
              </a:ext>
            </a:extLst>
          </p:cNvPr>
          <p:cNvSpPr/>
          <p:nvPr/>
        </p:nvSpPr>
        <p:spPr>
          <a:xfrm>
            <a:off x="9768408" y="2024844"/>
            <a:ext cx="2092621" cy="396043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45BD2DBD-8666-4A2C-AE8B-1CD3FE6B7DCD}"/>
              </a:ext>
            </a:extLst>
          </p:cNvPr>
          <p:cNvCxnSpPr>
            <a:stCxn id="51" idx="0"/>
          </p:cNvCxnSpPr>
          <p:nvPr/>
        </p:nvCxnSpPr>
        <p:spPr>
          <a:xfrm rot="5400000" flipH="1" flipV="1">
            <a:off x="9147339" y="323655"/>
            <a:ext cx="360040" cy="304233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4C61430-ADD1-4837-A1C0-76569DF60CB9}"/>
              </a:ext>
            </a:extLst>
          </p:cNvPr>
          <p:cNvCxnSpPr/>
          <p:nvPr/>
        </p:nvCxnSpPr>
        <p:spPr>
          <a:xfrm>
            <a:off x="10848528" y="1664804"/>
            <a:ext cx="0" cy="40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70D0B1-0C22-4CAD-A497-82B9BA086C23}"/>
              </a:ext>
            </a:extLst>
          </p:cNvPr>
          <p:cNvSpPr txBox="1"/>
          <p:nvPr/>
        </p:nvSpPr>
        <p:spPr>
          <a:xfrm>
            <a:off x="333167" y="1007440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기본 구조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62584" y="15593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7E3B1-21A2-44AC-8192-2C42055CB25D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util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패키지에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MemberDB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Class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추가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프로그램에서 유사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 사용할 클래스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87170BA-4618-4706-852E-75C8652F4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4" y="1329252"/>
            <a:ext cx="7926373" cy="523539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5BA0FC-0112-4B7E-A0BE-0A8E3F377211}"/>
              </a:ext>
            </a:extLst>
          </p:cNvPr>
          <p:cNvSpPr/>
          <p:nvPr/>
        </p:nvSpPr>
        <p:spPr>
          <a:xfrm>
            <a:off x="1667508" y="5301208"/>
            <a:ext cx="3924436" cy="206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21493B-CF4B-4458-B8FD-8B261132252F}"/>
              </a:ext>
            </a:extLst>
          </p:cNvPr>
          <p:cNvCxnSpPr>
            <a:stCxn id="5" idx="6"/>
          </p:cNvCxnSpPr>
          <p:nvPr/>
        </p:nvCxnSpPr>
        <p:spPr>
          <a:xfrm>
            <a:off x="5591944" y="5404275"/>
            <a:ext cx="2988332" cy="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1BB0F-3A65-4FAF-B603-23965A141A1B}"/>
              </a:ext>
            </a:extLst>
          </p:cNvPr>
          <p:cNvSpPr txBox="1"/>
          <p:nvPr/>
        </p:nvSpPr>
        <p:spPr>
          <a:xfrm>
            <a:off x="8580276" y="5219146"/>
            <a:ext cx="330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-DB</a:t>
            </a:r>
            <a:r>
              <a:rPr lang="ko-KR" altLang="en-US" dirty="0"/>
              <a:t>는 다른 클래스에서 접근</a:t>
            </a:r>
            <a:r>
              <a:rPr lang="en-US" altLang="ko-KR" dirty="0"/>
              <a:t>X (private </a:t>
            </a:r>
            <a:r>
              <a:rPr lang="ko-KR" altLang="en-US" dirty="0"/>
              <a:t>선언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재할당 불가</a:t>
            </a:r>
            <a:r>
              <a:rPr lang="en-US" altLang="ko-KR" dirty="0"/>
              <a:t>(final </a:t>
            </a:r>
            <a:r>
              <a:rPr lang="ko-KR" altLang="en-US" dirty="0"/>
              <a:t>선언</a:t>
            </a:r>
            <a:r>
              <a:rPr lang="en-US" altLang="ko-K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B7D048-59C4-4167-835C-11DD255217B8}"/>
              </a:ext>
            </a:extLst>
          </p:cNvPr>
          <p:cNvSpPr txBox="1"/>
          <p:nvPr/>
        </p:nvSpPr>
        <p:spPr>
          <a:xfrm>
            <a:off x="8580276" y="1306464"/>
            <a:ext cx="2138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삭제코드는 </a:t>
            </a:r>
            <a:r>
              <a:rPr lang="ko-KR" altLang="en-US" dirty="0">
                <a:solidFill>
                  <a:srgbClr val="FF0000"/>
                </a:solidFill>
              </a:rPr>
              <a:t>빨간색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추가코드는 </a:t>
            </a:r>
            <a:r>
              <a:rPr lang="ko-KR" altLang="en-US" dirty="0">
                <a:solidFill>
                  <a:srgbClr val="00B050"/>
                </a:solidFill>
              </a:rPr>
              <a:t>초록색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5944C2-9AD8-4022-A303-609445DC66A3}"/>
              </a:ext>
            </a:extLst>
          </p:cNvPr>
          <p:cNvSpPr txBox="1"/>
          <p:nvPr/>
        </p:nvSpPr>
        <p:spPr>
          <a:xfrm>
            <a:off x="8337418" y="1306464"/>
            <a:ext cx="50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025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4" name="그림 3" descr="텍스트, 스크린샷, 실내, 화면이(가) 표시된 사진&#10;&#10;자동 생성된 설명">
            <a:extLst>
              <a:ext uri="{FF2B5EF4-FFF2-40B4-BE49-F238E27FC236}">
                <a16:creationId xmlns:a16="http://schemas.microsoft.com/office/drawing/2014/main" id="{750E7EA5-23BB-4A93-819D-B7A89C7F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" y="1350060"/>
            <a:ext cx="7778575" cy="1885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0C3CFB-F6F6-4D44-B0D2-83B6AEC9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7" y="1950657"/>
            <a:ext cx="7697206" cy="264714"/>
          </a:xfrm>
          <a:prstGeom prst="rect">
            <a:avLst/>
          </a:prstGeom>
        </p:spPr>
      </p:pic>
      <p:pic>
        <p:nvPicPr>
          <p:cNvPr id="8" name="그림 7" descr="텍스트, 스크린샷, 실내, 화면이(가) 표시된 사진&#10;&#10;자동 생성된 설명">
            <a:extLst>
              <a:ext uri="{FF2B5EF4-FFF2-40B4-BE49-F238E27FC236}">
                <a16:creationId xmlns:a16="http://schemas.microsoft.com/office/drawing/2014/main" id="{133A3208-E8B4-4348-BA12-2802A8842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" y="3622453"/>
            <a:ext cx="7778573" cy="2350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21B0ED-4597-4C64-AD93-3363867DDAC5}"/>
              </a:ext>
            </a:extLst>
          </p:cNvPr>
          <p:cNvSpPr txBox="1"/>
          <p:nvPr/>
        </p:nvSpPr>
        <p:spPr>
          <a:xfrm>
            <a:off x="8087292" y="1435616"/>
            <a:ext cx="3492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객체는 한번만 생성 후</a:t>
            </a:r>
            <a:endParaRPr lang="en-US" altLang="ko-KR" dirty="0"/>
          </a:p>
          <a:p>
            <a:r>
              <a:rPr lang="ko-KR" altLang="en-US" dirty="0"/>
              <a:t>해당 객체에 모든 회원 데이터 저장</a:t>
            </a:r>
            <a:r>
              <a:rPr lang="en-US" altLang="ko-KR" dirty="0"/>
              <a:t>(HashMap)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FB61F-CC6D-4792-8C67-EA42EF15E8F8}"/>
              </a:ext>
            </a:extLst>
          </p:cNvPr>
          <p:cNvSpPr txBox="1"/>
          <p:nvPr/>
        </p:nvSpPr>
        <p:spPr>
          <a:xfrm>
            <a:off x="8256240" y="4185084"/>
            <a:ext cx="33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2593AE-8539-4F6C-8AA4-3242EF0BEB5A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b="1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MemberUI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클래스의 메인 메소드에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객체 할당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5958" y="13592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DACB731F-2618-4644-8233-B1F814E2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" y="1491130"/>
            <a:ext cx="7789977" cy="417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67234-8BC9-4809-98FC-FD5319AA258B}"/>
              </a:ext>
            </a:extLst>
          </p:cNvPr>
          <p:cNvSpPr txBox="1"/>
          <p:nvPr/>
        </p:nvSpPr>
        <p:spPr>
          <a:xfrm>
            <a:off x="192112" y="9484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action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패키지 내의 모든 클래스가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참조할 수 있게 수정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2287</TotalTime>
  <Words>953</Words>
  <Application>Microsoft Office PowerPoint</Application>
  <PresentationFormat>와이드스크린</PresentationFormat>
  <Paragraphs>182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HY견고딕</vt:lpstr>
      <vt:lpstr>Calibri Light</vt:lpstr>
      <vt:lpstr>Arial</vt:lpstr>
      <vt:lpstr>Wingdings</vt:lpstr>
      <vt:lpstr>맑은 고딕</vt:lpstr>
      <vt:lpstr>휴먼둥근헤드라인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Mark Simmons</cp:lastModifiedBy>
  <cp:revision>230</cp:revision>
  <dcterms:created xsi:type="dcterms:W3CDTF">2014-04-29T00:37:20Z</dcterms:created>
  <dcterms:modified xsi:type="dcterms:W3CDTF">2021-11-28T14:38:58Z</dcterms:modified>
</cp:coreProperties>
</file>